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Click to </a:t>
            </a:r>
            <a:r>
              <a:rPr b="0" lang="en-CA" sz="4400" spc="-1" strike="noStrike">
                <a:latin typeface="Arial"/>
              </a:rPr>
              <a:t>edit the </a:t>
            </a:r>
            <a:r>
              <a:rPr b="0" lang="en-CA" sz="4400" spc="-1" strike="noStrike">
                <a:latin typeface="Arial"/>
              </a:rPr>
              <a:t>title text </a:t>
            </a:r>
            <a:r>
              <a:rPr b="0" lang="en-CA" sz="4400" spc="-1" strike="noStrike">
                <a:latin typeface="Arial"/>
              </a:rPr>
              <a:t>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576000" y="2520000"/>
            <a:ext cx="8775000" cy="295488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864000" y="566280"/>
            <a:ext cx="8423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2000" spc="-1" strike="noStrike">
                <a:latin typeface="Arial"/>
              </a:rPr>
              <a:t>Download large size images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76000" y="1368000"/>
            <a:ext cx="264348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200" spc="-1" strike="noStrike">
                <a:latin typeface="Arial"/>
              </a:rPr>
              <a:t>Google static map maximum values: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3199680" y="1152000"/>
            <a:ext cx="2416320" cy="658800"/>
          </a:xfrm>
          <a:prstGeom prst="rect">
            <a:avLst/>
          </a:prstGeom>
          <a:ln>
            <a:noFill/>
          </a:ln>
        </p:spPr>
      </p:pic>
      <p:sp>
        <p:nvSpPr>
          <p:cNvPr id="42" name="TextShape 3"/>
          <p:cNvSpPr txBox="1"/>
          <p:nvPr/>
        </p:nvSpPr>
        <p:spPr>
          <a:xfrm>
            <a:off x="596520" y="2232000"/>
            <a:ext cx="158580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200" spc="-1" strike="noStrike">
                <a:latin typeface="Arial"/>
              </a:rPr>
              <a:t>After concatenation: 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7416000" y="184680"/>
            <a:ext cx="1975320" cy="1975320"/>
          </a:xfrm>
          <a:prstGeom prst="rect">
            <a:avLst/>
          </a:prstGeom>
          <a:ln>
            <a:noFill/>
          </a:ln>
        </p:spPr>
      </p:pic>
      <p:sp>
        <p:nvSpPr>
          <p:cNvPr id="44" name="CustomShape 4"/>
          <p:cNvSpPr/>
          <p:nvPr/>
        </p:nvSpPr>
        <p:spPr>
          <a:xfrm>
            <a:off x="8352000" y="2160000"/>
            <a:ext cx="144000" cy="360000"/>
          </a:xfrm>
          <a:custGeom>
            <a:avLst/>
            <a:gdLst/>
            <a:ahLst/>
            <a:rect l="0" t="0" r="r" b="b"/>
            <a:pathLst>
              <a:path w="402" h="1002">
                <a:moveTo>
                  <a:pt x="100" y="0"/>
                </a:moveTo>
                <a:lnTo>
                  <a:pt x="100" y="750"/>
                </a:lnTo>
                <a:lnTo>
                  <a:pt x="0" y="750"/>
                </a:lnTo>
                <a:lnTo>
                  <a:pt x="200" y="1001"/>
                </a:lnTo>
                <a:lnTo>
                  <a:pt x="401" y="750"/>
                </a:lnTo>
                <a:lnTo>
                  <a:pt x="300" y="750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864000" y="566280"/>
            <a:ext cx="8423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664000" y="2304000"/>
            <a:ext cx="4194000" cy="300492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72000" y="5468760"/>
            <a:ext cx="3889800" cy="18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700" spc="-1" strike="noStrike">
                <a:latin typeface="Arial"/>
              </a:rPr>
              <a:t>Ref: https://uwaterloo.ca/mobile-sensing/sites/ca.mobile-sensing/files/uploads/files/0000902.pdf</a:t>
            </a:r>
            <a:endParaRPr b="0" lang="en-CA" sz="7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720000" y="-163080"/>
            <a:ext cx="8568000" cy="232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864000" y="576000"/>
            <a:ext cx="950400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200" spc="-1" strike="noStrike">
                <a:latin typeface="Arial"/>
              </a:rPr>
              <a:t>Step 1: Line Segment Detection</a:t>
            </a:r>
            <a:endParaRPr b="0" lang="en-CA" sz="2200" spc="-1" strike="noStrike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35280" y="5504040"/>
            <a:ext cx="4572360" cy="17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600" spc="-1" strike="noStrike">
                <a:latin typeface="Arial"/>
              </a:rPr>
              <a:t>Ref: https://www.researchgate.net/publication/41910459_LSD_A_Fast_Line_Segment_Detector_with_a_False_Detection_Control</a:t>
            </a:r>
            <a:endParaRPr b="0" lang="en-CA" sz="6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091160" y="1523160"/>
            <a:ext cx="2940840" cy="294084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4032000" y="2664000"/>
            <a:ext cx="576000" cy="144000"/>
          </a:xfrm>
          <a:custGeom>
            <a:avLst/>
            <a:gdLst/>
            <a:ahLst/>
            <a:rect l="0" t="0" r="r" b="b"/>
            <a:pathLst>
              <a:path w="1601" h="402">
                <a:moveTo>
                  <a:pt x="0" y="100"/>
                </a:moveTo>
                <a:lnTo>
                  <a:pt x="1200" y="100"/>
                </a:lnTo>
                <a:lnTo>
                  <a:pt x="1200" y="0"/>
                </a:lnTo>
                <a:lnTo>
                  <a:pt x="1600" y="200"/>
                </a:lnTo>
                <a:lnTo>
                  <a:pt x="1200" y="401"/>
                </a:lnTo>
                <a:lnTo>
                  <a:pt x="1200" y="300"/>
                </a:lnTo>
                <a:lnTo>
                  <a:pt x="0" y="300"/>
                </a:lnTo>
                <a:lnTo>
                  <a:pt x="0" y="1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4608000" y="1512000"/>
            <a:ext cx="2952000" cy="2952000"/>
          </a:xfrm>
          <a:prstGeom prst="rect">
            <a:avLst/>
          </a:prstGeom>
          <a:ln>
            <a:noFill/>
          </a:ln>
        </p:spPr>
      </p:pic>
      <p:sp>
        <p:nvSpPr>
          <p:cNvPr id="54" name="TextShape 4"/>
          <p:cNvSpPr txBox="1"/>
          <p:nvPr/>
        </p:nvSpPr>
        <p:spPr>
          <a:xfrm>
            <a:off x="4968000" y="4464000"/>
            <a:ext cx="227484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300" spc="-1" strike="noStrike">
                <a:latin typeface="Arial"/>
              </a:rPr>
              <a:t>Line segment: x1, y1, x2, y2 </a:t>
            </a:r>
            <a:endParaRPr b="0" lang="en-CA" sz="13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864000" y="576000"/>
            <a:ext cx="950400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200" spc="-1" strike="noStrike">
                <a:latin typeface="Arial"/>
              </a:rPr>
              <a:t>Step 2: select area according to the geospatial data (shapefile)</a:t>
            </a:r>
            <a:endParaRPr b="0" lang="en-CA" sz="22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091160" y="1523160"/>
            <a:ext cx="3804840" cy="3804840"/>
          </a:xfrm>
          <a:prstGeom prst="rect">
            <a:avLst/>
          </a:prstGeom>
          <a:ln>
            <a:noFill/>
          </a:ln>
        </p:spPr>
      </p:pic>
      <p:sp>
        <p:nvSpPr>
          <p:cNvPr id="57" name="CustomShape 2"/>
          <p:cNvSpPr/>
          <p:nvPr/>
        </p:nvSpPr>
        <p:spPr>
          <a:xfrm rot="19828200">
            <a:off x="1333080" y="1152720"/>
            <a:ext cx="1739160" cy="3627720"/>
          </a:xfrm>
          <a:prstGeom prst="rect">
            <a:avLst/>
          </a:prstGeom>
          <a:solidFill>
            <a:srgbClr val="ed1c24">
              <a:alpha val="22000"/>
            </a:srgbClr>
          </a:solidFill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864000" y="576000"/>
            <a:ext cx="950400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200" spc="-1" strike="noStrike">
                <a:latin typeface="Arial"/>
              </a:rPr>
              <a:t>Step 3: filter line segments</a:t>
            </a:r>
            <a:endParaRPr b="0" lang="en-CA" sz="22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1091160" y="1523160"/>
            <a:ext cx="3804840" cy="3804840"/>
          </a:xfrm>
          <a:prstGeom prst="rect">
            <a:avLst/>
          </a:prstGeom>
          <a:ln>
            <a:noFill/>
          </a:ln>
        </p:spPr>
      </p:pic>
      <p:sp>
        <p:nvSpPr>
          <p:cNvPr id="60" name="CustomShape 2"/>
          <p:cNvSpPr/>
          <p:nvPr/>
        </p:nvSpPr>
        <p:spPr>
          <a:xfrm rot="19828200">
            <a:off x="1333440" y="1152720"/>
            <a:ext cx="1739160" cy="3627720"/>
          </a:xfrm>
          <a:prstGeom prst="rect">
            <a:avLst/>
          </a:prstGeom>
          <a:solidFill>
            <a:srgbClr val="ed1c24">
              <a:alpha val="22000"/>
            </a:srgbClr>
          </a:solidFill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TextShape 3"/>
          <p:cNvSpPr txBox="1"/>
          <p:nvPr/>
        </p:nvSpPr>
        <p:spPr>
          <a:xfrm>
            <a:off x="4392000" y="576000"/>
            <a:ext cx="705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200" spc="-1" strike="noStrike">
                <a:latin typeface="Arial"/>
              </a:rPr>
              <a:t>1. in selected area</a:t>
            </a:r>
            <a:endParaRPr b="0" lang="en-CA" sz="1200" spc="-1" strike="noStrike">
              <a:latin typeface="Arial"/>
            </a:endParaRPr>
          </a:p>
          <a:p>
            <a:r>
              <a:rPr b="0" lang="en-CA" sz="1200" spc="-1" strike="noStrike">
                <a:latin typeface="Arial"/>
              </a:rPr>
              <a:t>2. length &gt; 5 meters (filter out the short segments on the road)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5788440" y="1527840"/>
            <a:ext cx="3816000" cy="3816000"/>
          </a:xfrm>
          <a:prstGeom prst="rect">
            <a:avLst/>
          </a:prstGeom>
          <a:ln>
            <a:noFill/>
          </a:ln>
        </p:spPr>
      </p:pic>
      <p:sp>
        <p:nvSpPr>
          <p:cNvPr id="63" name="CustomShape 4"/>
          <p:cNvSpPr/>
          <p:nvPr/>
        </p:nvSpPr>
        <p:spPr>
          <a:xfrm>
            <a:off x="4896000" y="3600000"/>
            <a:ext cx="892440" cy="216000"/>
          </a:xfrm>
          <a:custGeom>
            <a:avLst/>
            <a:gdLst/>
            <a:ahLst/>
            <a:rect l="0" t="0" r="r" b="b"/>
            <a:pathLst>
              <a:path w="2481" h="602">
                <a:moveTo>
                  <a:pt x="0" y="150"/>
                </a:moveTo>
                <a:lnTo>
                  <a:pt x="1860" y="150"/>
                </a:lnTo>
                <a:lnTo>
                  <a:pt x="1860" y="0"/>
                </a:lnTo>
                <a:lnTo>
                  <a:pt x="2480" y="300"/>
                </a:lnTo>
                <a:lnTo>
                  <a:pt x="1860" y="601"/>
                </a:lnTo>
                <a:lnTo>
                  <a:pt x="1860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864000" y="576000"/>
            <a:ext cx="950400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200" spc="-1" strike="noStrike">
                <a:latin typeface="Arial"/>
              </a:rPr>
              <a:t>S</a:t>
            </a:r>
            <a:r>
              <a:rPr b="0" lang="en-CA" sz="2200" spc="-1" strike="noStrike">
                <a:latin typeface="Arial"/>
              </a:rPr>
              <a:t>t</a:t>
            </a:r>
            <a:r>
              <a:rPr b="0" lang="en-CA" sz="2200" spc="-1" strike="noStrike">
                <a:latin typeface="Arial"/>
              </a:rPr>
              <a:t>e</a:t>
            </a:r>
            <a:r>
              <a:rPr b="0" lang="en-CA" sz="2200" spc="-1" strike="noStrike">
                <a:latin typeface="Arial"/>
              </a:rPr>
              <a:t>p</a:t>
            </a:r>
            <a:r>
              <a:rPr b="0" lang="en-CA" sz="2200" spc="-1" strike="noStrike">
                <a:latin typeface="Arial"/>
              </a:rPr>
              <a:t> </a:t>
            </a:r>
            <a:r>
              <a:rPr b="0" lang="en-CA" sz="2200" spc="-1" strike="noStrike">
                <a:latin typeface="Arial"/>
              </a:rPr>
              <a:t>4</a:t>
            </a:r>
            <a:r>
              <a:rPr b="0" lang="en-CA" sz="2200" spc="-1" strike="noStrike">
                <a:latin typeface="Arial"/>
              </a:rPr>
              <a:t>:</a:t>
            </a:r>
            <a:r>
              <a:rPr b="0" lang="en-CA" sz="2200" spc="-1" strike="noStrike">
                <a:latin typeface="Arial"/>
              </a:rPr>
              <a:t> </a:t>
            </a:r>
            <a:r>
              <a:rPr b="0" lang="en-CA" sz="2200" spc="-1" strike="noStrike">
                <a:latin typeface="Arial"/>
              </a:rPr>
              <a:t>f</a:t>
            </a:r>
            <a:r>
              <a:rPr b="0" lang="en-CA" sz="2200" spc="-1" strike="noStrike">
                <a:latin typeface="Arial"/>
              </a:rPr>
              <a:t>i</a:t>
            </a:r>
            <a:r>
              <a:rPr b="0" lang="en-CA" sz="2200" spc="-1" strike="noStrike">
                <a:latin typeface="Arial"/>
              </a:rPr>
              <a:t>n</a:t>
            </a:r>
            <a:r>
              <a:rPr b="0" lang="en-CA" sz="2200" spc="-1" strike="noStrike">
                <a:latin typeface="Arial"/>
              </a:rPr>
              <a:t>d</a:t>
            </a:r>
            <a:r>
              <a:rPr b="0" lang="en-CA" sz="2200" spc="-1" strike="noStrike">
                <a:latin typeface="Arial"/>
              </a:rPr>
              <a:t> </a:t>
            </a:r>
            <a:r>
              <a:rPr b="0" lang="en-CA" sz="2200" spc="-1" strike="noStrike">
                <a:latin typeface="Arial"/>
              </a:rPr>
              <a:t>o</a:t>
            </a:r>
            <a:r>
              <a:rPr b="0" lang="en-CA" sz="2200" spc="-1" strike="noStrike">
                <a:latin typeface="Arial"/>
              </a:rPr>
              <a:t>u</a:t>
            </a:r>
            <a:r>
              <a:rPr b="0" lang="en-CA" sz="2200" spc="-1" strike="noStrike">
                <a:latin typeface="Arial"/>
              </a:rPr>
              <a:t>t</a:t>
            </a:r>
            <a:r>
              <a:rPr b="0" lang="en-CA" sz="2200" spc="-1" strike="noStrike">
                <a:latin typeface="Arial"/>
              </a:rPr>
              <a:t> </a:t>
            </a:r>
            <a:r>
              <a:rPr b="0" lang="en-CA" sz="2200" spc="-1" strike="noStrike">
                <a:latin typeface="Arial"/>
              </a:rPr>
              <a:t>p</a:t>
            </a:r>
            <a:r>
              <a:rPr b="0" lang="en-CA" sz="2200" spc="-1" strike="noStrike">
                <a:latin typeface="Arial"/>
              </a:rPr>
              <a:t>a</a:t>
            </a:r>
            <a:r>
              <a:rPr b="0" lang="en-CA" sz="2200" spc="-1" strike="noStrike">
                <a:latin typeface="Arial"/>
              </a:rPr>
              <a:t>i</a:t>
            </a:r>
            <a:r>
              <a:rPr b="0" lang="en-CA" sz="2200" spc="-1" strike="noStrike">
                <a:latin typeface="Arial"/>
              </a:rPr>
              <a:t>r</a:t>
            </a:r>
            <a:r>
              <a:rPr b="0" lang="en-CA" sz="2200" spc="-1" strike="noStrike">
                <a:latin typeface="Arial"/>
              </a:rPr>
              <a:t>s</a:t>
            </a:r>
            <a:endParaRPr b="0" lang="en-CA" sz="22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1076400" y="2232000"/>
            <a:ext cx="7344000" cy="277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Overlap ratio: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	</a:t>
            </a:r>
            <a:r>
              <a:rPr b="0" lang="en-CA" sz="1800" spc="-1" strike="noStrike">
                <a:latin typeface="Arial"/>
              </a:rPr>
              <a:t>1. sample target segment at fixed step, the number of sample points is m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	</a:t>
            </a:r>
            <a:r>
              <a:rPr b="0" lang="en-CA" sz="1800" spc="-1" strike="noStrike">
                <a:latin typeface="Arial"/>
              </a:rPr>
              <a:t>2. draw lines perpendicular to candidate line (where candidate segment located in), over sample point on the target segment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  <a:ea typeface="Noto Sans CJK SC"/>
              </a:rPr>
              <a:t>	</a:t>
            </a:r>
            <a:r>
              <a:rPr b="0" lang="en-CA" sz="1800" spc="-1" strike="noStrike">
                <a:latin typeface="Arial"/>
                <a:ea typeface="Noto Sans CJK SC"/>
              </a:rPr>
              <a:t>3. count the perpendicular </a:t>
            </a:r>
            <a:r>
              <a:rPr b="0" lang="en-CA" sz="1800" spc="-1" strike="noStrike">
                <a:latin typeface="Arial"/>
              </a:rPr>
              <a:t>lines across the candidate segment, n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	</a:t>
            </a:r>
            <a:r>
              <a:rPr b="0" lang="en-CA" sz="1800" spc="-1" strike="noStrike">
                <a:latin typeface="Arial"/>
              </a:rPr>
              <a:t>4. overlap ratio is n/m 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4323600" y="-360000"/>
            <a:ext cx="4100400" cy="30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864000" y="576000"/>
            <a:ext cx="950400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200" spc="-1" strike="noStrike">
                <a:latin typeface="Arial"/>
              </a:rPr>
              <a:t>Step 4: find out pairs</a:t>
            </a:r>
            <a:endParaRPr b="0" lang="en-CA" sz="2200" spc="-1" strike="noStrike"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080000" y="1512000"/>
            <a:ext cx="3816000" cy="381600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5796000" y="1512000"/>
            <a:ext cx="3816000" cy="3816000"/>
          </a:xfrm>
          <a:prstGeom prst="rect">
            <a:avLst/>
          </a:prstGeom>
          <a:ln>
            <a:noFill/>
          </a:ln>
        </p:spPr>
      </p:pic>
      <p:sp>
        <p:nvSpPr>
          <p:cNvPr id="70" name="CustomShape 2"/>
          <p:cNvSpPr/>
          <p:nvPr/>
        </p:nvSpPr>
        <p:spPr>
          <a:xfrm>
            <a:off x="4896000" y="3600360"/>
            <a:ext cx="892440" cy="216000"/>
          </a:xfrm>
          <a:custGeom>
            <a:avLst/>
            <a:gdLst/>
            <a:ahLst/>
            <a:rect l="0" t="0" r="r" b="b"/>
            <a:pathLst>
              <a:path w="2481" h="602">
                <a:moveTo>
                  <a:pt x="0" y="150"/>
                </a:moveTo>
                <a:lnTo>
                  <a:pt x="1860" y="150"/>
                </a:lnTo>
                <a:lnTo>
                  <a:pt x="1860" y="0"/>
                </a:lnTo>
                <a:lnTo>
                  <a:pt x="2480" y="300"/>
                </a:lnTo>
                <a:lnTo>
                  <a:pt x="1860" y="601"/>
                </a:lnTo>
                <a:lnTo>
                  <a:pt x="1860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864000" y="576000"/>
            <a:ext cx="950400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200" spc="-1" strike="noStrike">
                <a:latin typeface="Arial"/>
              </a:rPr>
              <a:t>Step 5: k-means clustering</a:t>
            </a:r>
            <a:endParaRPr b="0" lang="en-CA" sz="2200" spc="-1" strike="noStrike"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936000" y="1296000"/>
            <a:ext cx="469332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800" spc="-1" strike="noStrike">
                <a:latin typeface="Arial"/>
              </a:rPr>
              <a:t>X: The set of the distance between each pair</a:t>
            </a:r>
            <a:endParaRPr b="0" lang="en-CA" sz="1800" spc="-1" strike="noStrike">
              <a:latin typeface="Arial"/>
            </a:endParaRPr>
          </a:p>
          <a:p>
            <a:endParaRPr b="0" lang="en-CA" sz="1800" spc="-1" strike="noStrike">
              <a:latin typeface="Arial"/>
            </a:endParaRPr>
          </a:p>
          <a:p>
            <a:endParaRPr b="0" lang="en-CA" sz="1800" spc="-1" strike="noStrike">
              <a:latin typeface="Arial"/>
            </a:endParaRPr>
          </a:p>
          <a:p>
            <a:endParaRPr b="0" lang="en-CA" sz="1800" spc="-1" strike="noStrike">
              <a:latin typeface="Arial"/>
            </a:endParaRPr>
          </a:p>
          <a:p>
            <a:endParaRPr b="0" lang="en-CA" sz="18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824120" y="1728000"/>
            <a:ext cx="2207880" cy="1656000"/>
          </a:xfrm>
          <a:prstGeom prst="rect">
            <a:avLst/>
          </a:prstGeom>
          <a:ln>
            <a:noFill/>
          </a:ln>
        </p:spPr>
      </p:pic>
      <p:sp>
        <p:nvSpPr>
          <p:cNvPr id="74" name="TextShape 3"/>
          <p:cNvSpPr txBox="1"/>
          <p:nvPr/>
        </p:nvSpPr>
        <p:spPr>
          <a:xfrm>
            <a:off x="1607040" y="3629880"/>
            <a:ext cx="487296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200" spc="-1" strike="noStrike">
                <a:latin typeface="Arial"/>
              </a:rPr>
              <a:t>1. calculate the SSE for k from 1 to 8</a:t>
            </a:r>
            <a:endParaRPr b="0" lang="en-CA" sz="1200" spc="-1" strike="noStrike">
              <a:latin typeface="Arial"/>
            </a:endParaRPr>
          </a:p>
          <a:p>
            <a:r>
              <a:rPr b="0" lang="en-CA" sz="1200" spc="-1" strike="noStrike">
                <a:latin typeface="Arial"/>
              </a:rPr>
              <a:t>3. k = 3 </a:t>
            </a:r>
            <a:endParaRPr b="0" lang="en-CA" sz="1200" spc="-1" strike="noStrike">
              <a:latin typeface="Arial"/>
            </a:endParaRPr>
          </a:p>
          <a:p>
            <a:r>
              <a:rPr b="0" lang="en-CA" sz="1200" spc="-1" strike="noStrike">
                <a:latin typeface="Arial"/>
              </a:rPr>
              <a:t>4. when k=3, cluster centres are</a:t>
            </a:r>
            <a:endParaRPr b="0" lang="en-CA" sz="1200" spc="-1" strike="noStrike">
              <a:latin typeface="Arial"/>
            </a:endParaRPr>
          </a:p>
          <a:p>
            <a:endParaRPr b="0" lang="en-CA" sz="1200" spc="-1" strike="noStrike">
              <a:latin typeface="Arial"/>
            </a:endParaRPr>
          </a:p>
          <a:p>
            <a:endParaRPr b="0" lang="en-CA" sz="1200" spc="-1" strike="noStrike">
              <a:latin typeface="Arial"/>
            </a:endParaRPr>
          </a:p>
          <a:p>
            <a:endParaRPr b="0" lang="en-CA" sz="1200" spc="-1" strike="noStrike">
              <a:latin typeface="Arial"/>
            </a:endParaRPr>
          </a:p>
          <a:p>
            <a:endParaRPr b="0" lang="en-CA" sz="1200" spc="-1" strike="noStrike">
              <a:latin typeface="Arial"/>
            </a:endParaRPr>
          </a:p>
          <a:p>
            <a:endParaRPr b="0" lang="en-CA" sz="1200" spc="-1" strike="noStrike">
              <a:latin typeface="Arial"/>
            </a:endParaRPr>
          </a:p>
          <a:p>
            <a:r>
              <a:rPr b="0" lang="en-CA" sz="1200" spc="-1" strike="noStrike">
                <a:latin typeface="Arial"/>
              </a:rPr>
              <a:t>5. road width = 13.6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3378600" y="4320000"/>
            <a:ext cx="1085400" cy="599760"/>
          </a:xfrm>
          <a:prstGeom prst="rect">
            <a:avLst/>
          </a:prstGeom>
          <a:ln>
            <a:noFill/>
          </a:ln>
        </p:spPr>
      </p:pic>
      <p:sp>
        <p:nvSpPr>
          <p:cNvPr id="76" name="TextShape 4"/>
          <p:cNvSpPr txBox="1"/>
          <p:nvPr/>
        </p:nvSpPr>
        <p:spPr>
          <a:xfrm rot="16200000">
            <a:off x="1499040" y="2317680"/>
            <a:ext cx="358920" cy="1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700" spc="-1" strike="noStrike">
                <a:latin typeface="Arial"/>
              </a:rPr>
              <a:t>SSE</a:t>
            </a:r>
            <a:endParaRPr b="0" lang="en-CA" sz="700" spc="-1" strike="noStrike">
              <a:latin typeface="Arial"/>
            </a:endParaRPr>
          </a:p>
        </p:txBody>
      </p:sp>
      <p:sp>
        <p:nvSpPr>
          <p:cNvPr id="77" name="TextShape 5"/>
          <p:cNvSpPr txBox="1"/>
          <p:nvPr/>
        </p:nvSpPr>
        <p:spPr>
          <a:xfrm>
            <a:off x="2799000" y="3410640"/>
            <a:ext cx="225000" cy="1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700" spc="-1" strike="noStrike">
                <a:latin typeface="Arial"/>
              </a:rPr>
              <a:t>k</a:t>
            </a:r>
            <a:endParaRPr b="0" lang="en-CA" sz="7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3"/>
          <a:srcRect l="0" t="0" r="24530" b="26417"/>
          <a:stretch/>
        </p:blipFill>
        <p:spPr>
          <a:xfrm>
            <a:off x="5616000" y="1368000"/>
            <a:ext cx="4032000" cy="3931200"/>
          </a:xfrm>
          <a:prstGeom prst="rect">
            <a:avLst/>
          </a:prstGeom>
          <a:ln>
            <a:noFill/>
          </a:ln>
        </p:spPr>
      </p:pic>
      <p:sp>
        <p:nvSpPr>
          <p:cNvPr id="79" name="Line 6"/>
          <p:cNvSpPr/>
          <p:nvPr/>
        </p:nvSpPr>
        <p:spPr>
          <a:xfrm flipH="1">
            <a:off x="2592000" y="2736000"/>
            <a:ext cx="216000" cy="3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TextShape 7"/>
          <p:cNvSpPr txBox="1"/>
          <p:nvPr/>
        </p:nvSpPr>
        <p:spPr>
          <a:xfrm>
            <a:off x="2736000" y="2546640"/>
            <a:ext cx="410760" cy="18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700" spc="-1" strike="noStrike">
                <a:latin typeface="Arial"/>
              </a:rPr>
              <a:t>elbow</a:t>
            </a:r>
            <a:endParaRPr b="0" lang="en-CA" sz="700" spc="-1" strike="noStrike">
              <a:latin typeface="Arial"/>
            </a:endParaRPr>
          </a:p>
        </p:txBody>
      </p:sp>
      <p:sp>
        <p:nvSpPr>
          <p:cNvPr id="81" name="Line 8"/>
          <p:cNvSpPr/>
          <p:nvPr/>
        </p:nvSpPr>
        <p:spPr>
          <a:xfrm flipV="1">
            <a:off x="4464000" y="2736000"/>
            <a:ext cx="2016000" cy="15840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64000" y="576000"/>
            <a:ext cx="950400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200" spc="-1" strike="noStrike">
                <a:latin typeface="Arial"/>
              </a:rPr>
              <a:t>Step 6 [TODO]: </a:t>
            </a:r>
            <a:r>
              <a:rPr b="0" lang="en-CA" sz="1500" spc="-1" strike="noStrike">
                <a:latin typeface="Arial"/>
              </a:rPr>
              <a:t>link the segments as a road </a:t>
            </a:r>
            <a:r>
              <a:rPr b="0" lang="en-CA" sz="1500" spc="-1" strike="noStrike">
                <a:latin typeface="Arial"/>
              </a:rPr>
              <a:t>mask, count the vehicles covered under the mask</a:t>
            </a:r>
            <a:r>
              <a:rPr b="0" lang="en-CA" sz="2200" spc="-1" strike="noStrike">
                <a:latin typeface="Arial"/>
              </a:rPr>
              <a:t> </a:t>
            </a:r>
            <a:endParaRPr b="0" lang="en-CA" sz="22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316680" y="1512000"/>
            <a:ext cx="3816000" cy="381600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 rot="19778400">
            <a:off x="4249080" y="1127160"/>
            <a:ext cx="520560" cy="3641040"/>
          </a:xfrm>
          <a:prstGeom prst="rect">
            <a:avLst/>
          </a:prstGeom>
          <a:solidFill>
            <a:srgbClr val="ef413d">
              <a:alpha val="23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3"/>
          <p:cNvSpPr/>
          <p:nvPr/>
        </p:nvSpPr>
        <p:spPr>
          <a:xfrm>
            <a:off x="6120000" y="3024000"/>
            <a:ext cx="72000" cy="3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4"/>
          <p:cNvSpPr/>
          <p:nvPr/>
        </p:nvSpPr>
        <p:spPr>
          <a:xfrm>
            <a:off x="2952000" y="1080000"/>
            <a:ext cx="1368000" cy="43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2020-03-01T23:05:37Z</dcterms:created>
  <dc:creator/>
  <dc:description/>
  <dc:language>en-CA</dc:language>
  <cp:lastModifiedBy/>
  <dcterms:modified xsi:type="dcterms:W3CDTF">2020-04-10T15:52:50Z</dcterms:modified>
  <cp:revision>15</cp:revision>
  <dc:subject/>
  <dc:title/>
</cp:coreProperties>
</file>